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theme/theme23.xml" ContentType="application/vnd.openxmlformats-officedocument.theme+xml"/>
  <Override PartName="/ppt/slideLayouts/slideLayout24.xml" ContentType="application/vnd.openxmlformats-officedocument.presentationml.slideLayout+xml"/>
  <Override PartName="/ppt/theme/theme24.xml" ContentType="application/vnd.openxmlformats-officedocument.theme+xml"/>
  <Override PartName="/ppt/slideLayouts/slideLayout25.xml" ContentType="application/vnd.openxmlformats-officedocument.presentationml.slideLayout+xml"/>
  <Override PartName="/ppt/theme/theme25.xml" ContentType="application/vnd.openxmlformats-officedocument.theme+xml"/>
  <Override PartName="/ppt/slideLayouts/slideLayout26.xml" ContentType="application/vnd.openxmlformats-officedocument.presentationml.slideLayout+xml"/>
  <Override PartName="/ppt/theme/theme26.xml" ContentType="application/vnd.openxmlformats-officedocument.theme+xml"/>
  <Override PartName="/ppt/slideLayouts/slideLayout27.xml" ContentType="application/vnd.openxmlformats-officedocument.presentationml.slideLayout+xml"/>
  <Override PartName="/ppt/theme/theme2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2" r:id="rId13"/>
    <p:sldMasterId id="2147483674" r:id="rId14"/>
    <p:sldMasterId id="2147483676" r:id="rId15"/>
    <p:sldMasterId id="2147483678" r:id="rId16"/>
    <p:sldMasterId id="2147483682" r:id="rId17"/>
    <p:sldMasterId id="2147483684" r:id="rId18"/>
    <p:sldMasterId id="2147483686" r:id="rId19"/>
    <p:sldMasterId id="2147483688" r:id="rId20"/>
    <p:sldMasterId id="2147483690" r:id="rId21"/>
    <p:sldMasterId id="2147483692" r:id="rId22"/>
    <p:sldMasterId id="2147483694" r:id="rId23"/>
    <p:sldMasterId id="2147483696" r:id="rId24"/>
    <p:sldMasterId id="2147483698" r:id="rId25"/>
    <p:sldMasterId id="2147483700" r:id="rId26"/>
    <p:sldMasterId id="2147483702" r:id="rId27"/>
  </p:sldMasterIdLst>
  <p:sldIdLst>
    <p:sldId id="256" r:id="rId28"/>
    <p:sldId id="258" r:id="rId29"/>
    <p:sldId id="257" r:id="rId30"/>
    <p:sldId id="261" r:id="rId31"/>
    <p:sldId id="259" r:id="rId32"/>
    <p:sldId id="262" r:id="rId33"/>
  </p:sldIdLst>
  <p:sldSz cx="9144000" cy="5143500" type="screen16x9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086" autoAdjust="0"/>
    <p:restoredTop sz="94660"/>
  </p:normalViewPr>
  <p:slideViewPr>
    <p:cSldViewPr snapToGrid="0">
      <p:cViewPr>
        <p:scale>
          <a:sx n="75" d="100"/>
          <a:sy n="75" d="100"/>
        </p:scale>
        <p:origin x="1094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Master" Target="slideMasters/slideMaster26.xml"/><Relationship Id="rId21" Type="http://schemas.openxmlformats.org/officeDocument/2006/relationships/slideMaster" Target="slideMasters/slideMaster21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6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5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" Target="slides/slide1.xml"/><Relationship Id="rId36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slide" Target="slides/slide3.xml"/><Relationship Id="rId35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696040" y="608040"/>
            <a:ext cx="573444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2696040" y="608040"/>
            <a:ext cx="573444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696040" y="608040"/>
            <a:ext cx="573444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2696040" y="608040"/>
            <a:ext cx="573444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/Relationships>
</file>

<file path=ppt/slideMasters/_rels/slideMaster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5.xml"/></Relationships>
</file>

<file path=ppt/slideMasters/_rels/slideMaster26.xml.rels><?xml version="1.0" encoding="UTF-8" standalone="yes"?>
<Relationships xmlns="http://schemas.openxmlformats.org/package/2006/relationships"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26.xml"/></Relationships>
</file>

<file path=ppt/slideMasters/_rels/slideMaster27.xml.rels><?xml version="1.0" encoding="UTF-8" standalone="yes"?>
<Relationships xmlns="http://schemas.openxmlformats.org/package/2006/relationships"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2"/>
          <p:cNvGrpSpPr/>
          <p:nvPr/>
        </p:nvGrpSpPr>
        <p:grpSpPr>
          <a:xfrm>
            <a:off x="-1428840" y="-2489040"/>
            <a:ext cx="13306680" cy="9433440"/>
            <a:chOff x="-1428840" y="-2489040"/>
            <a:chExt cx="13306680" cy="9433440"/>
          </a:xfrm>
        </p:grpSpPr>
        <p:pic>
          <p:nvPicPr>
            <p:cNvPr id="7" name="Google Shape;10;p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1428840" y="13442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" name="Google Shape;11;p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6734880" y="18014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" name="Google Shape;12;p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>
              <a:off x="4248720" y="-248904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13160" y="920520"/>
            <a:ext cx="6838560" cy="1785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22;p19"/>
          <p:cNvPicPr/>
          <p:nvPr/>
        </p:nvPicPr>
        <p:blipFill>
          <a:blip r:embed="rId3">
            <a:alphaModFix amt="80000"/>
          </a:blip>
          <a:stretch/>
        </p:blipFill>
        <p:spPr>
          <a:xfrm rot="2700000" flipH="1">
            <a:off x="819360" y="1939680"/>
            <a:ext cx="5143320" cy="514332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910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713160" y="1281600"/>
            <a:ext cx="7717320" cy="246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713160" y="1252800"/>
            <a:ext cx="7717320" cy="995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16;p3"/>
          <p:cNvGrpSpPr/>
          <p:nvPr/>
        </p:nvGrpSpPr>
        <p:grpSpPr>
          <a:xfrm>
            <a:off x="-457200" y="-3469680"/>
            <a:ext cx="10056960" cy="10261440"/>
            <a:chOff x="-457200" y="-3469680"/>
            <a:chExt cx="10056960" cy="10261440"/>
          </a:xfrm>
        </p:grpSpPr>
        <p:pic>
          <p:nvPicPr>
            <p:cNvPr id="54" name="Google Shape;17;p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 flipH="1">
              <a:off x="-457200" y="-20318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5" name="Google Shape;18;p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4296240" y="164880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6" name="Google Shape;19;p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3391200" y="-24044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13160" y="2695680"/>
            <a:ext cx="6923880" cy="110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title"/>
          </p:nvPr>
        </p:nvSpPr>
        <p:spPr>
          <a:xfrm>
            <a:off x="7142040" y="1263240"/>
            <a:ext cx="1288440" cy="110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6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129;p21"/>
          <p:cNvPicPr/>
          <p:nvPr/>
        </p:nvPicPr>
        <p:blipFill>
          <a:blip r:embed="rId3">
            <a:alphaModFix amt="80000"/>
          </a:blip>
          <a:stretch/>
        </p:blipFill>
        <p:spPr>
          <a:xfrm flipH="1">
            <a:off x="4906080" y="277200"/>
            <a:ext cx="5142960" cy="5142960"/>
          </a:xfrm>
          <a:prstGeom prst="rect">
            <a:avLst/>
          </a:prstGeom>
          <a:ln w="0">
            <a:noFill/>
          </a:ln>
        </p:spPr>
      </p:pic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714960" y="1558440"/>
            <a:ext cx="7715520" cy="682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717120" y="2240640"/>
            <a:ext cx="7711560" cy="1790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65" name="Google Shape;141;p22"/>
          <p:cNvGrpSpPr/>
          <p:nvPr/>
        </p:nvGrpSpPr>
        <p:grpSpPr>
          <a:xfrm>
            <a:off x="4858200" y="-2946240"/>
            <a:ext cx="6562440" cy="10195200"/>
            <a:chOff x="4858200" y="-2946240"/>
            <a:chExt cx="6562440" cy="10195200"/>
          </a:xfrm>
        </p:grpSpPr>
        <p:pic>
          <p:nvPicPr>
            <p:cNvPr id="66" name="Google Shape;142;p2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6277680" y="210600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7" name="Google Shape;143;p22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>
              <a:off x="4858200" y="-294624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145;p23"/>
          <p:cNvGrpSpPr/>
          <p:nvPr/>
        </p:nvGrpSpPr>
        <p:grpSpPr>
          <a:xfrm>
            <a:off x="-2647800" y="-1009080"/>
            <a:ext cx="15124680" cy="8258040"/>
            <a:chOff x="-2647800" y="-1009080"/>
            <a:chExt cx="15124680" cy="8258040"/>
          </a:xfrm>
        </p:grpSpPr>
        <p:pic>
          <p:nvPicPr>
            <p:cNvPr id="69" name="Google Shape;146;p2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2647800" y="210600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0" name="Google Shape;147;p2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9585800" flipH="1">
              <a:off x="6340320" y="-15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158;p24"/>
          <p:cNvPicPr/>
          <p:nvPr/>
        </p:nvPicPr>
        <p:blipFill>
          <a:blip r:embed="rId3">
            <a:alphaModFix amt="80000"/>
          </a:blip>
          <a:stretch/>
        </p:blipFill>
        <p:spPr>
          <a:xfrm rot="2700000" flipH="1">
            <a:off x="6915240" y="1939680"/>
            <a:ext cx="5143320" cy="5143320"/>
          </a:xfrm>
          <a:prstGeom prst="rect">
            <a:avLst/>
          </a:prstGeom>
          <a:ln w="0">
            <a:noFill/>
          </a:ln>
        </p:spPr>
      </p:pic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180;p26"/>
          <p:cNvGrpSpPr/>
          <p:nvPr/>
        </p:nvGrpSpPr>
        <p:grpSpPr>
          <a:xfrm>
            <a:off x="-1200240" y="-2489040"/>
            <a:ext cx="12315960" cy="9128520"/>
            <a:chOff x="-1200240" y="-2489040"/>
            <a:chExt cx="12315960" cy="9128520"/>
          </a:xfrm>
        </p:grpSpPr>
        <p:pic>
          <p:nvPicPr>
            <p:cNvPr id="81" name="Google Shape;181;p2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5972760" y="13442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2" name="Google Shape;182;p2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1200240" y="149652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3" name="Google Shape;183;p2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 flipH="1">
              <a:off x="-162000" y="-248904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185;p27"/>
          <p:cNvGrpSpPr/>
          <p:nvPr/>
        </p:nvGrpSpPr>
        <p:grpSpPr>
          <a:xfrm>
            <a:off x="-533520" y="-2021760"/>
            <a:ext cx="10133280" cy="10109520"/>
            <a:chOff x="-533520" y="-2021760"/>
            <a:chExt cx="10133280" cy="10109520"/>
          </a:xfrm>
        </p:grpSpPr>
        <p:pic>
          <p:nvPicPr>
            <p:cNvPr id="85" name="Google Shape;186;p27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533520" y="165888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6" name="Google Shape;187;p27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>
              <a:off x="4296240" y="-202176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7" name="Google Shape;188;p27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2700000" flipH="1">
              <a:off x="3391200" y="1878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23;p4"/>
          <p:cNvPicPr/>
          <p:nvPr/>
        </p:nvPicPr>
        <p:blipFill>
          <a:blip r:embed="rId3">
            <a:alphaModFix amt="80000"/>
          </a:blip>
          <a:stretch/>
        </p:blipFill>
        <p:spPr>
          <a:xfrm rot="10800000">
            <a:off x="5544000" y="-2489040"/>
            <a:ext cx="5142960" cy="5142960"/>
          </a:xfrm>
          <a:prstGeom prst="rect">
            <a:avLst/>
          </a:prstGeom>
          <a:ln w="0">
            <a:noFill/>
          </a:ln>
        </p:spPr>
      </p:pic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64;p11"/>
          <p:cNvGrpSpPr/>
          <p:nvPr/>
        </p:nvGrpSpPr>
        <p:grpSpPr>
          <a:xfrm>
            <a:off x="-1809720" y="-3038040"/>
            <a:ext cx="11655360" cy="9677520"/>
            <a:chOff x="-1809720" y="-3038040"/>
            <a:chExt cx="11655360" cy="9677520"/>
          </a:xfrm>
        </p:grpSpPr>
        <p:pic>
          <p:nvPicPr>
            <p:cNvPr id="9" name="Google Shape;65;p11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514440" y="149652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0" name="Google Shape;66;p11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 flipH="1">
              <a:off x="-1809720" y="-30380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" name="Google Shape;67;p11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248600">
              <a:off x="4324320" y="-100332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605600" y="920520"/>
            <a:ext cx="6575760" cy="110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6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27;p5"/>
          <p:cNvGrpSpPr/>
          <p:nvPr/>
        </p:nvGrpSpPr>
        <p:grpSpPr>
          <a:xfrm>
            <a:off x="4325040" y="-2869920"/>
            <a:ext cx="7324200" cy="9814320"/>
            <a:chOff x="4325040" y="-2869920"/>
            <a:chExt cx="7324200" cy="9814320"/>
          </a:xfrm>
        </p:grpSpPr>
        <p:pic>
          <p:nvPicPr>
            <p:cNvPr id="93" name="Google Shape;28;p5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6506280" y="18014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4" name="Google Shape;29;p5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>
              <a:off x="4325040" y="-286992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36;p6"/>
          <p:cNvGrpSpPr/>
          <p:nvPr/>
        </p:nvGrpSpPr>
        <p:grpSpPr>
          <a:xfrm>
            <a:off x="-3181320" y="-1398600"/>
            <a:ext cx="14982840" cy="8114400"/>
            <a:chOff x="-3181320" y="-1398600"/>
            <a:chExt cx="14982840" cy="8114400"/>
          </a:xfrm>
        </p:grpSpPr>
        <p:pic>
          <p:nvPicPr>
            <p:cNvPr id="100" name="Google Shape;37;p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>
              <a:off x="6658560" y="-139860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01" name="Google Shape;38;p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3181320" y="157284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41;p7"/>
          <p:cNvGrpSpPr/>
          <p:nvPr/>
        </p:nvGrpSpPr>
        <p:grpSpPr>
          <a:xfrm>
            <a:off x="-397800" y="-3097080"/>
            <a:ext cx="10073520" cy="11778840"/>
            <a:chOff x="-397800" y="-3097080"/>
            <a:chExt cx="10073520" cy="11778840"/>
          </a:xfrm>
        </p:grpSpPr>
        <p:pic>
          <p:nvPicPr>
            <p:cNvPr id="105" name="Google Shape;42;p7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3467160" y="-2031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06" name="Google Shape;43;p7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2700000" flipH="1">
              <a:off x="667080" y="2472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713160" y="448200"/>
            <a:ext cx="4218480" cy="1034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645520" y="822600"/>
            <a:ext cx="3498120" cy="34981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7222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48;p8"/>
          <p:cNvGrpSpPr/>
          <p:nvPr/>
        </p:nvGrpSpPr>
        <p:grpSpPr>
          <a:xfrm>
            <a:off x="-1428840" y="-2489040"/>
            <a:ext cx="13306680" cy="9433440"/>
            <a:chOff x="-1428840" y="-2489040"/>
            <a:chExt cx="13306680" cy="9433440"/>
          </a:xfrm>
        </p:grpSpPr>
        <p:pic>
          <p:nvPicPr>
            <p:cNvPr id="110" name="Google Shape;49;p8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1428840" y="13442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1" name="Google Shape;50;p8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6734880" y="18014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2" name="Google Shape;51;p8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>
              <a:off x="4248720" y="-248904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2318040" y="1307160"/>
            <a:ext cx="45079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10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54;p9"/>
          <p:cNvGrpSpPr/>
          <p:nvPr/>
        </p:nvGrpSpPr>
        <p:grpSpPr>
          <a:xfrm>
            <a:off x="-457200" y="-3469680"/>
            <a:ext cx="10056960" cy="10261440"/>
            <a:chOff x="-457200" y="-3469680"/>
            <a:chExt cx="10056960" cy="10261440"/>
          </a:xfrm>
        </p:grpSpPr>
        <p:pic>
          <p:nvPicPr>
            <p:cNvPr id="115" name="Google Shape;55;p9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 flipH="1">
              <a:off x="-457200" y="-203184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6" name="Google Shape;56;p9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4296240" y="164880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7" name="Google Shape;57;p9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3391200" y="-24044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2135520" y="1189080"/>
            <a:ext cx="4872600" cy="1964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15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0" y="-14760"/>
            <a:ext cx="9143640" cy="51580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713160" y="3495960"/>
            <a:ext cx="6230160" cy="1107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723600" y="511200"/>
            <a:ext cx="769680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72;p13"/>
          <p:cNvGrpSpPr/>
          <p:nvPr/>
        </p:nvGrpSpPr>
        <p:grpSpPr>
          <a:xfrm>
            <a:off x="-2647800" y="277200"/>
            <a:ext cx="14373000" cy="6971760"/>
            <a:chOff x="-2647800" y="277200"/>
            <a:chExt cx="14373000" cy="6971760"/>
          </a:xfrm>
        </p:grpSpPr>
        <p:pic>
          <p:nvPicPr>
            <p:cNvPr id="14" name="Google Shape;73;p1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6582240" y="27720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5" name="Google Shape;74;p13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2647800" y="210600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7" name="PlaceHolder 2"/>
          <p:cNvSpPr>
            <a:spLocks noGrp="1"/>
          </p:cNvSpPr>
          <p:nvPr>
            <p:ph type="title"/>
          </p:nvPr>
        </p:nvSpPr>
        <p:spPr>
          <a:xfrm>
            <a:off x="716760" y="1479240"/>
            <a:ext cx="912600" cy="492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title"/>
          </p:nvPr>
        </p:nvSpPr>
        <p:spPr>
          <a:xfrm>
            <a:off x="4605840" y="1479240"/>
            <a:ext cx="912600" cy="49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title"/>
          </p:nvPr>
        </p:nvSpPr>
        <p:spPr>
          <a:xfrm>
            <a:off x="716760" y="2563200"/>
            <a:ext cx="912600" cy="49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title"/>
          </p:nvPr>
        </p:nvSpPr>
        <p:spPr>
          <a:xfrm>
            <a:off x="4605840" y="2558880"/>
            <a:ext cx="912600" cy="49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1" name="PlaceHolder 6"/>
          <p:cNvSpPr>
            <a:spLocks noGrp="1"/>
          </p:cNvSpPr>
          <p:nvPr>
            <p:ph type="title"/>
          </p:nvPr>
        </p:nvSpPr>
        <p:spPr>
          <a:xfrm>
            <a:off x="716760" y="3648600"/>
            <a:ext cx="912600" cy="49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2" name="PlaceHolder 7"/>
          <p:cNvSpPr>
            <a:spLocks noGrp="1"/>
          </p:cNvSpPr>
          <p:nvPr>
            <p:ph type="title"/>
          </p:nvPr>
        </p:nvSpPr>
        <p:spPr>
          <a:xfrm>
            <a:off x="4649760" y="3647880"/>
            <a:ext cx="912600" cy="49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Inter Tight"/>
                <a:ea typeface="Inter Tight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89;p14"/>
          <p:cNvGrpSpPr/>
          <p:nvPr/>
        </p:nvGrpSpPr>
        <p:grpSpPr>
          <a:xfrm>
            <a:off x="-2571840" y="1127160"/>
            <a:ext cx="14589360" cy="6198120"/>
            <a:chOff x="-2571840" y="1127160"/>
            <a:chExt cx="14589360" cy="6198120"/>
          </a:xfrm>
        </p:grpSpPr>
        <p:pic>
          <p:nvPicPr>
            <p:cNvPr id="24" name="Google Shape;90;p14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flipH="1">
              <a:off x="6874560" y="112716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5" name="Google Shape;91;p14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>
              <a:off x="-2571840" y="2182320"/>
              <a:ext cx="5142960" cy="5142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727640" y="448200"/>
            <a:ext cx="1892880" cy="575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94;p15"/>
          <p:cNvGrpSpPr/>
          <p:nvPr/>
        </p:nvGrpSpPr>
        <p:grpSpPr>
          <a:xfrm>
            <a:off x="-2381400" y="-2869920"/>
            <a:ext cx="15468120" cy="8838000"/>
            <a:chOff x="-2381400" y="-2869920"/>
            <a:chExt cx="15468120" cy="8838000"/>
          </a:xfrm>
        </p:grpSpPr>
        <p:pic>
          <p:nvPicPr>
            <p:cNvPr id="28" name="Google Shape;95;p15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0800000" flipH="1">
              <a:off x="-2381400" y="-2869920"/>
              <a:ext cx="5142960" cy="5142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9" name="Google Shape;96;p15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19585800" flipH="1">
              <a:off x="6950160" y="-16812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99;p16"/>
          <p:cNvGrpSpPr/>
          <p:nvPr/>
        </p:nvGrpSpPr>
        <p:grpSpPr>
          <a:xfrm>
            <a:off x="-397800" y="-3097080"/>
            <a:ext cx="10073520" cy="11778840"/>
            <a:chOff x="-397800" y="-3097080"/>
            <a:chExt cx="10073520" cy="11778840"/>
          </a:xfrm>
        </p:grpSpPr>
        <p:pic>
          <p:nvPicPr>
            <p:cNvPr id="32" name="Google Shape;100;p1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3467160" y="-2031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3" name="Google Shape;101;p16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2700000" flipH="1">
              <a:off x="667080" y="2472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13160" y="448200"/>
            <a:ext cx="2783160" cy="1034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645520" y="822600"/>
            <a:ext cx="3498120" cy="34981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7222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106;p17"/>
          <p:cNvGrpSpPr/>
          <p:nvPr/>
        </p:nvGrpSpPr>
        <p:grpSpPr>
          <a:xfrm>
            <a:off x="2040480" y="-3706920"/>
            <a:ext cx="9540360" cy="12388680"/>
            <a:chOff x="2040480" y="-3706920"/>
            <a:chExt cx="9540360" cy="12388680"/>
          </a:xfrm>
        </p:grpSpPr>
        <p:pic>
          <p:nvPicPr>
            <p:cNvPr id="37" name="Google Shape;107;p17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5372280" y="-2641680"/>
              <a:ext cx="5143320" cy="5143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38" name="Google Shape;108;p17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2700000" flipH="1">
              <a:off x="3105360" y="2472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713160" y="3066120"/>
            <a:ext cx="4439880" cy="646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0" y="820800"/>
            <a:ext cx="5449320" cy="2157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5641920" y="820800"/>
            <a:ext cx="3501720" cy="35017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7222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114;p18"/>
          <p:cNvGrpSpPr/>
          <p:nvPr/>
        </p:nvGrpSpPr>
        <p:grpSpPr>
          <a:xfrm>
            <a:off x="-1636560" y="-3706920"/>
            <a:ext cx="12855600" cy="12388680"/>
            <a:chOff x="-1636560" y="-3706920"/>
            <a:chExt cx="12855600" cy="12388680"/>
          </a:xfrm>
        </p:grpSpPr>
        <p:pic>
          <p:nvPicPr>
            <p:cNvPr id="43" name="Google Shape;115;p18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8100000">
              <a:off x="-570960" y="-2641680"/>
              <a:ext cx="5143320" cy="5143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4" name="Google Shape;116;p18"/>
            <p:cNvPicPr/>
            <p:nvPr/>
          </p:nvPicPr>
          <p:blipFill>
            <a:blip r:embed="rId3">
              <a:alphaModFix amt="80000"/>
            </a:blip>
            <a:stretch/>
          </p:blipFill>
          <p:spPr>
            <a:xfrm rot="2700000" flipH="1">
              <a:off x="5010480" y="2472840"/>
              <a:ext cx="5143320" cy="5143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215240" y="448200"/>
            <a:ext cx="4215240" cy="575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360" y="820800"/>
            <a:ext cx="3501720" cy="35017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7222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3690720" y="2166120"/>
            <a:ext cx="5453280" cy="2156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231491" y="1028811"/>
            <a:ext cx="8611562" cy="13647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s-MX" sz="1800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  <a:ea typeface="Lato"/>
              </a:rPr>
              <a:t>¿Y si tomar una foto bastara para saber quién vino a clase? Implementamos modelos que utilizan características de reconocimiento facial para detectar tu nombre y quien eres.</a:t>
            </a:r>
            <a:endParaRPr lang="en-US" sz="1800" b="0" strike="noStrike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PlaceHolder 2">
            <a:extLst>
              <a:ext uri="{FF2B5EF4-FFF2-40B4-BE49-F238E27FC236}">
                <a16:creationId xmlns:a16="http://schemas.microsoft.com/office/drawing/2014/main" id="{BC4B1BDF-7B94-9D91-12D0-6A7CE87B1AF6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462987" y="360119"/>
            <a:ext cx="8681013" cy="716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b="1" i="1" strike="noStrike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CONÓCENOS</a:t>
            </a:r>
          </a:p>
        </p:txBody>
      </p:sp>
      <p:sp>
        <p:nvSpPr>
          <p:cNvPr id="5" name="PlaceHolder 2">
            <a:extLst>
              <a:ext uri="{FF2B5EF4-FFF2-40B4-BE49-F238E27FC236}">
                <a16:creationId xmlns:a16="http://schemas.microsoft.com/office/drawing/2014/main" id="{48002E34-8F5B-E824-4DBC-88BA02DB7468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231491" y="4013676"/>
            <a:ext cx="8681013" cy="95519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s-MX" sz="2400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  <a:ea typeface="Lato"/>
              </a:rPr>
              <a:t>Somos Yeimy Alarcón, Thomas Orjuela y Lina Rozo</a:t>
            </a:r>
            <a:br>
              <a:rPr lang="es-MX" sz="2400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  <a:ea typeface="Lato"/>
              </a:rPr>
            </a:br>
            <a:r>
              <a:rPr lang="es-MX" sz="2400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  <a:ea typeface="Lato"/>
              </a:rPr>
              <a:t>Estudiantes de estadística</a:t>
            </a:r>
            <a:endParaRPr lang="en-US" sz="2400" b="0" strike="noStrike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PlaceHolder 2">
            <a:extLst>
              <a:ext uri="{FF2B5EF4-FFF2-40B4-BE49-F238E27FC236}">
                <a16:creationId xmlns:a16="http://schemas.microsoft.com/office/drawing/2014/main" id="{32CFD938-050E-6A32-0867-81D717756D7E}"/>
              </a:ext>
            </a:extLst>
          </p:cNvPr>
          <p:cNvSpPr txBox="1">
            <a:spLocks/>
          </p:cNvSpPr>
          <p:nvPr/>
        </p:nvSpPr>
        <p:spPr>
          <a:xfrm>
            <a:off x="8174377" y="133635"/>
            <a:ext cx="738127" cy="71628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3600" b="1" spc="-1" dirty="0">
                <a:solidFill>
                  <a:schemeClr val="dk1"/>
                </a:solidFill>
                <a:latin typeface="Inter Tight"/>
                <a:ea typeface="Inter Tight"/>
              </a:rPr>
              <a:t>01</a:t>
            </a:r>
            <a:endParaRPr lang="fr-FR" sz="3600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7" name="Google Shape;252;p36">
            <a:extLst>
              <a:ext uri="{FF2B5EF4-FFF2-40B4-BE49-F238E27FC236}">
                <a16:creationId xmlns:a16="http://schemas.microsoft.com/office/drawing/2014/main" id="{107E1E19-B4B5-CC78-69E5-7B76FB931341}"/>
              </a:ext>
            </a:extLst>
          </p:cNvPr>
          <p:cNvCxnSpPr/>
          <p:nvPr/>
        </p:nvCxnSpPr>
        <p:spPr>
          <a:xfrm>
            <a:off x="4803493" y="911952"/>
            <a:ext cx="4039560" cy="360"/>
          </a:xfrm>
          <a:prstGeom prst="straightConnector1">
            <a:avLst/>
          </a:prstGeom>
          <a:ln w="9525">
            <a:solidFill>
              <a:srgbClr val="152C33"/>
            </a:solidFill>
            <a:round/>
          </a:ln>
        </p:spPr>
      </p:cxnSp>
      <p:pic>
        <p:nvPicPr>
          <p:cNvPr id="19" name="Imagen 18">
            <a:extLst>
              <a:ext uri="{FF2B5EF4-FFF2-40B4-BE49-F238E27FC236}">
                <a16:creationId xmlns:a16="http://schemas.microsoft.com/office/drawing/2014/main" id="{6503ECD7-97D5-0A2C-F519-681800E779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83" t="6699" r="637"/>
          <a:stretch/>
        </p:blipFill>
        <p:spPr>
          <a:xfrm>
            <a:off x="1494939" y="1970961"/>
            <a:ext cx="1817692" cy="2029057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3D31A3F4-D8B2-3426-F368-61F456C41B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308"/>
          <a:stretch/>
        </p:blipFill>
        <p:spPr>
          <a:xfrm>
            <a:off x="6026552" y="1984619"/>
            <a:ext cx="1910250" cy="2029057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FCF1FE9B-36B8-7C72-16D0-56BD961256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0105" y="1970961"/>
            <a:ext cx="2019975" cy="20086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6"/>
    </mc:Choice>
    <mc:Fallback>
      <p:transition spd="slow" advTm="299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ángulo 31">
            <a:extLst>
              <a:ext uri="{FF2B5EF4-FFF2-40B4-BE49-F238E27FC236}">
                <a16:creationId xmlns:a16="http://schemas.microsoft.com/office/drawing/2014/main" id="{6AE2230A-F8C3-5AB3-0584-32106B26BEDF}"/>
              </a:ext>
            </a:extLst>
          </p:cNvPr>
          <p:cNvSpPr/>
          <p:nvPr/>
        </p:nvSpPr>
        <p:spPr>
          <a:xfrm>
            <a:off x="1083842" y="1942544"/>
            <a:ext cx="1790389" cy="5978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200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2FDF6457-443A-DD4B-2BE2-AEFF09A9E322}"/>
              </a:ext>
            </a:extLst>
          </p:cNvPr>
          <p:cNvSpPr/>
          <p:nvPr/>
        </p:nvSpPr>
        <p:spPr>
          <a:xfrm>
            <a:off x="1083841" y="2856599"/>
            <a:ext cx="1790389" cy="5978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200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071C4580-879C-EA5C-3B92-941C881F7E89}"/>
              </a:ext>
            </a:extLst>
          </p:cNvPr>
          <p:cNvSpPr/>
          <p:nvPr/>
        </p:nvSpPr>
        <p:spPr>
          <a:xfrm>
            <a:off x="1083840" y="3799618"/>
            <a:ext cx="1790389" cy="5978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200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CE0CEE0-6915-2404-7157-8B6B27B782F7}"/>
              </a:ext>
            </a:extLst>
          </p:cNvPr>
          <p:cNvSpPr/>
          <p:nvPr/>
        </p:nvSpPr>
        <p:spPr>
          <a:xfrm>
            <a:off x="6198842" y="3785589"/>
            <a:ext cx="1790389" cy="5978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200" dirty="0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8479293E-F71B-2A8E-2BF7-A52BC8CFEC5A}"/>
              </a:ext>
            </a:extLst>
          </p:cNvPr>
          <p:cNvSpPr/>
          <p:nvPr/>
        </p:nvSpPr>
        <p:spPr>
          <a:xfrm>
            <a:off x="6198842" y="1942544"/>
            <a:ext cx="1790389" cy="5978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200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367A9292-0831-174D-1FA3-408734A67EFE}"/>
              </a:ext>
            </a:extLst>
          </p:cNvPr>
          <p:cNvSpPr/>
          <p:nvPr/>
        </p:nvSpPr>
        <p:spPr>
          <a:xfrm>
            <a:off x="6198842" y="2839516"/>
            <a:ext cx="1790389" cy="5978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200" dirty="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3F3902F2-1778-E32E-B214-58EA5A9D948E}"/>
              </a:ext>
            </a:extLst>
          </p:cNvPr>
          <p:cNvSpPr/>
          <p:nvPr/>
        </p:nvSpPr>
        <p:spPr>
          <a:xfrm>
            <a:off x="6198842" y="1034664"/>
            <a:ext cx="1790389" cy="5978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200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20AED256-0CEF-AE69-F493-C569907EF371}"/>
              </a:ext>
            </a:extLst>
          </p:cNvPr>
          <p:cNvSpPr/>
          <p:nvPr/>
        </p:nvSpPr>
        <p:spPr>
          <a:xfrm>
            <a:off x="1083843" y="980023"/>
            <a:ext cx="1790389" cy="5978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200" dirty="0"/>
          </a:p>
        </p:txBody>
      </p:sp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473556" y="171712"/>
            <a:ext cx="8211464" cy="1104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600" b="1" strike="noStrike" spc="-1" dirty="0">
                <a:solidFill>
                  <a:schemeClr val="dk1"/>
                </a:solidFill>
                <a:latin typeface="Gill Sans MT" panose="020B0502020104020203" pitchFamily="34" charset="0"/>
                <a:ea typeface="Inter Tight"/>
              </a:rPr>
              <a:t>Arquitectura de la solución</a:t>
            </a:r>
            <a:endParaRPr lang="fr-FR" sz="3600" b="0" strike="noStrike" spc="-1" dirty="0">
              <a:solidFill>
                <a:schemeClr val="dk1"/>
              </a:solidFill>
              <a:latin typeface="Gill Sans MT" panose="020B0502020104020203" pitchFamily="34" charset="0"/>
            </a:endParaRPr>
          </a:p>
        </p:txBody>
      </p:sp>
      <p:sp>
        <p:nvSpPr>
          <p:cNvPr id="2" name="PlaceHolder 2">
            <a:extLst>
              <a:ext uri="{FF2B5EF4-FFF2-40B4-BE49-F238E27FC236}">
                <a16:creationId xmlns:a16="http://schemas.microsoft.com/office/drawing/2014/main" id="{3A54DEFE-2EF1-6E35-35F3-8BC16ECC7F8D}"/>
              </a:ext>
            </a:extLst>
          </p:cNvPr>
          <p:cNvSpPr txBox="1">
            <a:spLocks/>
          </p:cNvSpPr>
          <p:nvPr/>
        </p:nvSpPr>
        <p:spPr>
          <a:xfrm>
            <a:off x="8174377" y="133635"/>
            <a:ext cx="738127" cy="71628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3600" b="1" spc="-1" dirty="0">
                <a:solidFill>
                  <a:schemeClr val="dk1"/>
                </a:solidFill>
                <a:latin typeface="Inter Tight"/>
                <a:ea typeface="Inter Tight"/>
              </a:rPr>
              <a:t>02</a:t>
            </a:r>
            <a:endParaRPr lang="fr-FR" sz="36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PlaceHolder 2">
            <a:extLst>
              <a:ext uri="{FF2B5EF4-FFF2-40B4-BE49-F238E27FC236}">
                <a16:creationId xmlns:a16="http://schemas.microsoft.com/office/drawing/2014/main" id="{A7C410F4-9B92-4FDC-A21F-5E008FF8CF6D}"/>
              </a:ext>
            </a:extLst>
          </p:cNvPr>
          <p:cNvSpPr txBox="1">
            <a:spLocks/>
          </p:cNvSpPr>
          <p:nvPr/>
        </p:nvSpPr>
        <p:spPr>
          <a:xfrm>
            <a:off x="846533" y="1076807"/>
            <a:ext cx="2027696" cy="62455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100" b="1" dirty="0">
                <a:latin typeface="Gill Sans MT" panose="020B0502020104020203" pitchFamily="34" charset="0"/>
              </a:rPr>
              <a:t>Carga de imágenes</a:t>
            </a:r>
            <a:endParaRPr lang="en-US" sz="1600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2" name="PlaceHolder 2">
            <a:extLst>
              <a:ext uri="{FF2B5EF4-FFF2-40B4-BE49-F238E27FC236}">
                <a16:creationId xmlns:a16="http://schemas.microsoft.com/office/drawing/2014/main" id="{1DE3A4A9-E09E-B9A5-9F08-186996F81BC4}"/>
              </a:ext>
            </a:extLst>
          </p:cNvPr>
          <p:cNvSpPr txBox="1">
            <a:spLocks/>
          </p:cNvSpPr>
          <p:nvPr/>
        </p:nvSpPr>
        <p:spPr>
          <a:xfrm>
            <a:off x="5969779" y="3799618"/>
            <a:ext cx="2019452" cy="63344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100" b="1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Generación </a:t>
            </a:r>
            <a:r>
              <a:rPr lang="es-MX" sz="1100" b="1" spc="-1" dirty="0" err="1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Embeddings</a:t>
            </a:r>
            <a:r>
              <a:rPr lang="es-MX" sz="1100" b="1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 MTCNN + </a:t>
            </a:r>
            <a:r>
              <a:rPr lang="es-MX" sz="1100" b="1" spc="-1" dirty="0" err="1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FaceNet</a:t>
            </a:r>
            <a:endParaRPr lang="en-US" sz="1100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5" name="PlaceHolder 2">
            <a:extLst>
              <a:ext uri="{FF2B5EF4-FFF2-40B4-BE49-F238E27FC236}">
                <a16:creationId xmlns:a16="http://schemas.microsoft.com/office/drawing/2014/main" id="{CCAE3D2A-EEFA-7B91-A592-AA01DB9E1A18}"/>
              </a:ext>
            </a:extLst>
          </p:cNvPr>
          <p:cNvSpPr txBox="1">
            <a:spLocks/>
          </p:cNvSpPr>
          <p:nvPr/>
        </p:nvSpPr>
        <p:spPr>
          <a:xfrm>
            <a:off x="1105796" y="1989796"/>
            <a:ext cx="1596038" cy="63344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100" b="1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Modelo Género CNN</a:t>
            </a:r>
            <a:endParaRPr lang="en-US" sz="1100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6" name="PlaceHolder 2">
            <a:extLst>
              <a:ext uri="{FF2B5EF4-FFF2-40B4-BE49-F238E27FC236}">
                <a16:creationId xmlns:a16="http://schemas.microsoft.com/office/drawing/2014/main" id="{53799B33-D9B6-F5A1-6DF1-95BFB9AC5265}"/>
              </a:ext>
            </a:extLst>
          </p:cNvPr>
          <p:cNvSpPr txBox="1">
            <a:spLocks/>
          </p:cNvSpPr>
          <p:nvPr/>
        </p:nvSpPr>
        <p:spPr>
          <a:xfrm>
            <a:off x="827511" y="3827082"/>
            <a:ext cx="2108684" cy="63344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100" b="1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Modelo Reconocimiento Facial CNN</a:t>
            </a:r>
            <a:endParaRPr lang="en-US" sz="1100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7" name="PlaceHolder 2">
            <a:extLst>
              <a:ext uri="{FF2B5EF4-FFF2-40B4-BE49-F238E27FC236}">
                <a16:creationId xmlns:a16="http://schemas.microsoft.com/office/drawing/2014/main" id="{C0B49320-4785-2C2F-4EF7-C3F8AFB80DC6}"/>
              </a:ext>
            </a:extLst>
          </p:cNvPr>
          <p:cNvSpPr txBox="1">
            <a:spLocks/>
          </p:cNvSpPr>
          <p:nvPr/>
        </p:nvSpPr>
        <p:spPr>
          <a:xfrm>
            <a:off x="6103996" y="1056715"/>
            <a:ext cx="1790389" cy="63344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100" b="1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  <a:ea typeface="Lato"/>
              </a:rPr>
              <a:t>Predicción de nombres</a:t>
            </a:r>
            <a:endParaRPr lang="en-US" sz="1100" b="1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8" name="PlaceHolder 2">
            <a:extLst>
              <a:ext uri="{FF2B5EF4-FFF2-40B4-BE49-F238E27FC236}">
                <a16:creationId xmlns:a16="http://schemas.microsoft.com/office/drawing/2014/main" id="{C93CFD9D-54E0-BE01-CD4D-756DD119BB7C}"/>
              </a:ext>
            </a:extLst>
          </p:cNvPr>
          <p:cNvSpPr txBox="1">
            <a:spLocks/>
          </p:cNvSpPr>
          <p:nvPr/>
        </p:nvSpPr>
        <p:spPr>
          <a:xfrm>
            <a:off x="993523" y="2947745"/>
            <a:ext cx="1899911" cy="63344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100" b="1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  <a:ea typeface="Lato"/>
              </a:rPr>
              <a:t>Predicción</a:t>
            </a:r>
            <a:endParaRPr lang="en-US" sz="1100" b="1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9" name="PlaceHolder 2">
            <a:extLst>
              <a:ext uri="{FF2B5EF4-FFF2-40B4-BE49-F238E27FC236}">
                <a16:creationId xmlns:a16="http://schemas.microsoft.com/office/drawing/2014/main" id="{356847EA-7270-83AA-B33C-9409FE8C4711}"/>
              </a:ext>
            </a:extLst>
          </p:cNvPr>
          <p:cNvSpPr txBox="1">
            <a:spLocks/>
          </p:cNvSpPr>
          <p:nvPr/>
        </p:nvSpPr>
        <p:spPr>
          <a:xfrm>
            <a:off x="6103996" y="2050974"/>
            <a:ext cx="1790389" cy="63344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100" b="1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  <a:ea typeface="Lato"/>
              </a:rPr>
              <a:t>Validación</a:t>
            </a:r>
            <a:endParaRPr lang="en-US" sz="1100" b="1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20" name="PlaceHolder 2">
            <a:extLst>
              <a:ext uri="{FF2B5EF4-FFF2-40B4-BE49-F238E27FC236}">
                <a16:creationId xmlns:a16="http://schemas.microsoft.com/office/drawing/2014/main" id="{B848790B-8FD7-3420-4AF4-F6C9AA86AB6F}"/>
              </a:ext>
            </a:extLst>
          </p:cNvPr>
          <p:cNvSpPr txBox="1">
            <a:spLocks/>
          </p:cNvSpPr>
          <p:nvPr/>
        </p:nvSpPr>
        <p:spPr>
          <a:xfrm>
            <a:off x="6027873" y="2846953"/>
            <a:ext cx="1963279" cy="63344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100" b="1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Exploración </a:t>
            </a:r>
            <a:r>
              <a:rPr lang="es-MX" sz="1100" b="1" spc="-1" dirty="0" err="1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Embeddings</a:t>
            </a:r>
            <a:r>
              <a:rPr lang="es-MX" sz="1100" b="1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s-MX" sz="1100" b="1" spc="-1" dirty="0" err="1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ArcFace</a:t>
            </a:r>
            <a:endParaRPr lang="en-US" sz="1100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21" name="PlaceHolder 2">
            <a:extLst>
              <a:ext uri="{FF2B5EF4-FFF2-40B4-BE49-F238E27FC236}">
                <a16:creationId xmlns:a16="http://schemas.microsoft.com/office/drawing/2014/main" id="{E83110A7-661F-BDC1-6D35-88848B200D2D}"/>
              </a:ext>
            </a:extLst>
          </p:cNvPr>
          <p:cNvSpPr txBox="1">
            <a:spLocks/>
          </p:cNvSpPr>
          <p:nvPr/>
        </p:nvSpPr>
        <p:spPr>
          <a:xfrm>
            <a:off x="2620558" y="628222"/>
            <a:ext cx="3515885" cy="40644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US" sz="1400" spc="-1" dirty="0" err="1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Implementación</a:t>
            </a:r>
            <a:r>
              <a:rPr lang="en-US" sz="1400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sz="1400" spc="-1" dirty="0" err="1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en</a:t>
            </a:r>
            <a:r>
              <a:rPr lang="en-US" sz="1400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 Google </a:t>
            </a:r>
            <a:r>
              <a:rPr lang="en-US" sz="1400" spc="-1" dirty="0" err="1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Colab</a:t>
            </a:r>
            <a:r>
              <a:rPr lang="en-US" sz="1400" spc="-1" dirty="0">
                <a:solidFill>
                  <a:schemeClr val="bg1">
                    <a:lumMod val="25000"/>
                  </a:schemeClr>
                </a:solidFill>
                <a:latin typeface="Gill Sans MT" panose="020B0502020104020203" pitchFamily="34" charset="0"/>
              </a:rPr>
              <a:t>.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C85DB5CC-0552-4B78-6B1E-7E2FF2047CF1}"/>
              </a:ext>
            </a:extLst>
          </p:cNvPr>
          <p:cNvCxnSpPr>
            <a:cxnSpLocks/>
          </p:cNvCxnSpPr>
          <p:nvPr/>
        </p:nvCxnSpPr>
        <p:spPr>
          <a:xfrm>
            <a:off x="1979034" y="1962301"/>
            <a:ext cx="914400" cy="502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3C7CB58F-8805-54B9-2E28-6412CA53769B}"/>
              </a:ext>
            </a:extLst>
          </p:cNvPr>
          <p:cNvCxnSpPr/>
          <p:nvPr/>
        </p:nvCxnSpPr>
        <p:spPr>
          <a:xfrm>
            <a:off x="4437888" y="1550393"/>
            <a:ext cx="0" cy="1289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D32C0EC0-D0BE-321B-B8E9-682192517605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860381" y="1701364"/>
            <a:ext cx="1691460" cy="4548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E6F3330E-1439-40FA-8767-AC2D0E177AD4}"/>
              </a:ext>
            </a:extLst>
          </p:cNvPr>
          <p:cNvCxnSpPr/>
          <p:nvPr/>
        </p:nvCxnSpPr>
        <p:spPr>
          <a:xfrm>
            <a:off x="1979034" y="1602740"/>
            <a:ext cx="0" cy="284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87AB3E35-5A61-92A6-9A32-FED8B09D840A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072361" y="4109815"/>
            <a:ext cx="2897418" cy="6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21BC1A42-5F11-0638-AFA9-39C5F24C440D}"/>
              </a:ext>
            </a:extLst>
          </p:cNvPr>
          <p:cNvCxnSpPr>
            <a:cxnSpLocks/>
          </p:cNvCxnSpPr>
          <p:nvPr/>
        </p:nvCxnSpPr>
        <p:spPr>
          <a:xfrm>
            <a:off x="1979034" y="3472960"/>
            <a:ext cx="0" cy="282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ector recto de flecha 133">
            <a:extLst>
              <a:ext uri="{FF2B5EF4-FFF2-40B4-BE49-F238E27FC236}">
                <a16:creationId xmlns:a16="http://schemas.microsoft.com/office/drawing/2014/main" id="{983759B8-404E-BE61-DC70-7606F59ABAB6}"/>
              </a:ext>
            </a:extLst>
          </p:cNvPr>
          <p:cNvCxnSpPr>
            <a:cxnSpLocks/>
          </p:cNvCxnSpPr>
          <p:nvPr/>
        </p:nvCxnSpPr>
        <p:spPr>
          <a:xfrm>
            <a:off x="1969248" y="2540409"/>
            <a:ext cx="0" cy="282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recto de flecha 134">
            <a:extLst>
              <a:ext uri="{FF2B5EF4-FFF2-40B4-BE49-F238E27FC236}">
                <a16:creationId xmlns:a16="http://schemas.microsoft.com/office/drawing/2014/main" id="{07690437-6D04-6C43-14F4-F55C3F7259DB}"/>
              </a:ext>
            </a:extLst>
          </p:cNvPr>
          <p:cNvCxnSpPr>
            <a:cxnSpLocks/>
          </p:cNvCxnSpPr>
          <p:nvPr/>
        </p:nvCxnSpPr>
        <p:spPr>
          <a:xfrm>
            <a:off x="1984488" y="1602740"/>
            <a:ext cx="0" cy="282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ector recto de flecha 135">
            <a:extLst>
              <a:ext uri="{FF2B5EF4-FFF2-40B4-BE49-F238E27FC236}">
                <a16:creationId xmlns:a16="http://schemas.microsoft.com/office/drawing/2014/main" id="{5BC86ED9-7DCC-B83C-B12D-16DD307F6474}"/>
              </a:ext>
            </a:extLst>
          </p:cNvPr>
          <p:cNvCxnSpPr>
            <a:cxnSpLocks/>
          </p:cNvCxnSpPr>
          <p:nvPr/>
        </p:nvCxnSpPr>
        <p:spPr>
          <a:xfrm flipV="1">
            <a:off x="7112748" y="1632529"/>
            <a:ext cx="0" cy="282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ector recto de flecha 138">
            <a:extLst>
              <a:ext uri="{FF2B5EF4-FFF2-40B4-BE49-F238E27FC236}">
                <a16:creationId xmlns:a16="http://schemas.microsoft.com/office/drawing/2014/main" id="{DF68827A-C068-731C-F256-CC877C70068C}"/>
              </a:ext>
            </a:extLst>
          </p:cNvPr>
          <p:cNvCxnSpPr>
            <a:cxnSpLocks/>
          </p:cNvCxnSpPr>
          <p:nvPr/>
        </p:nvCxnSpPr>
        <p:spPr>
          <a:xfrm flipV="1">
            <a:off x="7108416" y="2528031"/>
            <a:ext cx="0" cy="282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Conector recto de flecha 139">
            <a:extLst>
              <a:ext uri="{FF2B5EF4-FFF2-40B4-BE49-F238E27FC236}">
                <a16:creationId xmlns:a16="http://schemas.microsoft.com/office/drawing/2014/main" id="{322D0D74-0AEA-A7F5-6A25-D34E6D19CCF5}"/>
              </a:ext>
            </a:extLst>
          </p:cNvPr>
          <p:cNvCxnSpPr>
            <a:cxnSpLocks/>
          </p:cNvCxnSpPr>
          <p:nvPr/>
        </p:nvCxnSpPr>
        <p:spPr>
          <a:xfrm flipV="1">
            <a:off x="7108416" y="3454464"/>
            <a:ext cx="0" cy="282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2" name="Imagen 141">
            <a:extLst>
              <a:ext uri="{FF2B5EF4-FFF2-40B4-BE49-F238E27FC236}">
                <a16:creationId xmlns:a16="http://schemas.microsoft.com/office/drawing/2014/main" id="{53412AF0-210E-B57E-789C-D08BCECDE5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15" t="5913" r="2380" b="1"/>
          <a:stretch/>
        </p:blipFill>
        <p:spPr>
          <a:xfrm>
            <a:off x="3164468" y="1786203"/>
            <a:ext cx="2731110" cy="14836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7"/>
    </mc:Choice>
    <mc:Fallback>
      <p:transition spd="slow" advTm="314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265630" y="230510"/>
            <a:ext cx="8164064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s-MX" sz="3000" b="1" strike="noStrike" spc="-1" dirty="0">
                <a:solidFill>
                  <a:schemeClr val="dk1"/>
                </a:solidFill>
                <a:latin typeface="Inter Tight"/>
                <a:ea typeface="Inter Tight"/>
              </a:rPr>
              <a:t>Resultados Modelo de Clasificación de Género con CNN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27" name="Google Shape;290;p38"/>
          <p:cNvSpPr/>
          <p:nvPr/>
        </p:nvSpPr>
        <p:spPr>
          <a:xfrm>
            <a:off x="6534000" y="3819600"/>
            <a:ext cx="1895040" cy="49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247680" rIns="870823080" bIns="24768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28" name="Google Shape;291;p38"/>
          <p:cNvSpPr/>
          <p:nvPr/>
        </p:nvSpPr>
        <p:spPr>
          <a:xfrm>
            <a:off x="4619520" y="4238640"/>
            <a:ext cx="3809520" cy="37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85760" rIns="870823080" bIns="185760" anchor="t">
            <a:spAutoFit/>
          </a:bodyPr>
          <a:lstStyle/>
          <a:p>
            <a:pPr algn="r" defTabSz="914400">
              <a:lnSpc>
                <a:spcPct val="100000"/>
              </a:lnSpc>
              <a:spcAft>
                <a:spcPts val="1199"/>
              </a:spcAft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B1AA0C8-A95B-6E31-77E8-D9A13193A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68" y="729285"/>
            <a:ext cx="8164064" cy="17909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1CB9A08-F892-9E70-91D7-72471244C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75" y="3820200"/>
            <a:ext cx="3286526" cy="109279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31A5281-896A-AF91-0526-2F8C59C32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4533" y="2623266"/>
            <a:ext cx="2893974" cy="229128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DB2EE7A-113B-87A8-17C9-B948F3FD0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3974" y="3122040"/>
            <a:ext cx="2265173" cy="1790950"/>
          </a:xfrm>
          <a:prstGeom prst="rect">
            <a:avLst/>
          </a:prstGeom>
        </p:spPr>
      </p:pic>
      <p:sp>
        <p:nvSpPr>
          <p:cNvPr id="12" name="PlaceHolder 2">
            <a:extLst>
              <a:ext uri="{FF2B5EF4-FFF2-40B4-BE49-F238E27FC236}">
                <a16:creationId xmlns:a16="http://schemas.microsoft.com/office/drawing/2014/main" id="{6B4F91EE-939B-68A9-C9D8-FAEC9273B640}"/>
              </a:ext>
            </a:extLst>
          </p:cNvPr>
          <p:cNvSpPr txBox="1">
            <a:spLocks/>
          </p:cNvSpPr>
          <p:nvPr/>
        </p:nvSpPr>
        <p:spPr>
          <a:xfrm>
            <a:off x="240295" y="2697087"/>
            <a:ext cx="3330292" cy="13647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050" dirty="0"/>
              <a:t>El modelo CNN logró distinguir géneros a partir de rostros con buena precisión, incluso con personas distintas. Las distancias euclidianas y comparaciones visuales respaldan su capacidad para detectar diferencias faciales.</a:t>
            </a:r>
            <a:endParaRPr lang="en-US" sz="1400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3" name="PlaceHolder 2">
            <a:extLst>
              <a:ext uri="{FF2B5EF4-FFF2-40B4-BE49-F238E27FC236}">
                <a16:creationId xmlns:a16="http://schemas.microsoft.com/office/drawing/2014/main" id="{FC53C16C-20BE-B048-8B4E-5EEE7A42C178}"/>
              </a:ext>
            </a:extLst>
          </p:cNvPr>
          <p:cNvSpPr txBox="1">
            <a:spLocks/>
          </p:cNvSpPr>
          <p:nvPr/>
        </p:nvSpPr>
        <p:spPr>
          <a:xfrm>
            <a:off x="8174377" y="133635"/>
            <a:ext cx="738127" cy="71628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3600" b="1" spc="-1" dirty="0">
                <a:solidFill>
                  <a:schemeClr val="dk1"/>
                </a:solidFill>
                <a:latin typeface="Inter Tight"/>
                <a:ea typeface="Inter Tight"/>
              </a:rPr>
              <a:t>03</a:t>
            </a:r>
            <a:endParaRPr lang="fr-FR" sz="3600" spc="-1" dirty="0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3"/>
    </mc:Choice>
    <mc:Fallback>
      <p:transition spd="slow" advTm="276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4011DAD4-14BC-5325-022E-8F2F105807A0}"/>
              </a:ext>
            </a:extLst>
          </p:cNvPr>
          <p:cNvSpPr txBox="1">
            <a:spLocks/>
          </p:cNvSpPr>
          <p:nvPr/>
        </p:nvSpPr>
        <p:spPr>
          <a:xfrm>
            <a:off x="265630" y="230510"/>
            <a:ext cx="8044993" cy="85751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s-MX" sz="2400" b="1" spc="-1" dirty="0">
                <a:solidFill>
                  <a:schemeClr val="dk1"/>
                </a:solidFill>
                <a:latin typeface="Inter Tight"/>
                <a:ea typeface="Inter Tight"/>
              </a:rPr>
              <a:t>Resultados Modelo de Reconocimiento Facial con CNN (</a:t>
            </a:r>
            <a:r>
              <a:rPr lang="es-MX" sz="2400" b="1" spc="-1" dirty="0" err="1">
                <a:solidFill>
                  <a:schemeClr val="dk1"/>
                </a:solidFill>
                <a:latin typeface="Inter Tight"/>
                <a:ea typeface="Inter Tight"/>
              </a:rPr>
              <a:t>TensorFlow</a:t>
            </a:r>
            <a:r>
              <a:rPr lang="es-MX" sz="2400" b="1" spc="-1" dirty="0">
                <a:solidFill>
                  <a:schemeClr val="dk1"/>
                </a:solidFill>
                <a:latin typeface="Inter Tight"/>
                <a:ea typeface="Inter Tight"/>
              </a:rPr>
              <a:t>/</a:t>
            </a:r>
            <a:r>
              <a:rPr lang="es-MX" sz="2400" b="1" spc="-1" dirty="0" err="1">
                <a:solidFill>
                  <a:schemeClr val="dk1"/>
                </a:solidFill>
                <a:latin typeface="Inter Tight"/>
                <a:ea typeface="Inter Tight"/>
              </a:rPr>
              <a:t>Keras</a:t>
            </a:r>
            <a:r>
              <a:rPr lang="es-MX" sz="2400" b="1" spc="-1" dirty="0">
                <a:solidFill>
                  <a:schemeClr val="dk1"/>
                </a:solidFill>
                <a:latin typeface="Inter Tight"/>
                <a:ea typeface="Inter Tight"/>
              </a:rPr>
              <a:t>)</a:t>
            </a:r>
            <a:endParaRPr lang="fr-FR" sz="24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069D8DB5-A4A8-3D38-6ADA-5A2E2759F303}"/>
              </a:ext>
            </a:extLst>
          </p:cNvPr>
          <p:cNvSpPr txBox="1">
            <a:spLocks/>
          </p:cNvSpPr>
          <p:nvPr/>
        </p:nvSpPr>
        <p:spPr>
          <a:xfrm>
            <a:off x="8174377" y="133635"/>
            <a:ext cx="738127" cy="71628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3600" b="1" spc="-1" dirty="0">
                <a:solidFill>
                  <a:schemeClr val="dk1"/>
                </a:solidFill>
                <a:latin typeface="Inter Tight"/>
                <a:ea typeface="Inter Tight"/>
              </a:rPr>
              <a:t>04</a:t>
            </a:r>
            <a:endParaRPr lang="fr-FR" sz="3600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D3EF6CA-84D9-3C93-60DF-2A2154172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39" y="1223234"/>
            <a:ext cx="8576592" cy="169032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FF5618C-258E-CED2-7436-F4A532622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30" y="3048773"/>
            <a:ext cx="2960221" cy="1835668"/>
          </a:xfrm>
          <a:prstGeom prst="rect">
            <a:avLst/>
          </a:prstGeom>
        </p:spPr>
      </p:pic>
      <p:sp>
        <p:nvSpPr>
          <p:cNvPr id="8" name="PlaceHolder 2">
            <a:extLst>
              <a:ext uri="{FF2B5EF4-FFF2-40B4-BE49-F238E27FC236}">
                <a16:creationId xmlns:a16="http://schemas.microsoft.com/office/drawing/2014/main" id="{68DE6E78-4390-EF2C-5FB7-561BE72E474B}"/>
              </a:ext>
            </a:extLst>
          </p:cNvPr>
          <p:cNvSpPr txBox="1">
            <a:spLocks/>
          </p:cNvSpPr>
          <p:nvPr/>
        </p:nvSpPr>
        <p:spPr>
          <a:xfrm>
            <a:off x="3111419" y="3469198"/>
            <a:ext cx="5613463" cy="182824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400" dirty="0"/>
              <a:t>El modelo de reconocimiento facial logró un f1-score promedio ponderado de 0.56, mostrando precisión moderada al identificar personas. Destaca el buen rendimiento en algunos casos y la necesidad de mejora en otros.</a:t>
            </a:r>
            <a:endParaRPr lang="en-US" sz="2000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2"/>
    </mc:Choice>
    <mc:Fallback>
      <p:transition spd="slow" advTm="235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290;p38"/>
          <p:cNvSpPr/>
          <p:nvPr/>
        </p:nvSpPr>
        <p:spPr>
          <a:xfrm>
            <a:off x="6534000" y="3819600"/>
            <a:ext cx="1895040" cy="49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247680" rIns="870823080" bIns="24768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35" name="Google Shape;291;p38"/>
          <p:cNvSpPr/>
          <p:nvPr/>
        </p:nvSpPr>
        <p:spPr>
          <a:xfrm>
            <a:off x="4619520" y="4238640"/>
            <a:ext cx="3809520" cy="37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85760" rIns="870823080" bIns="185760" anchor="t">
            <a:spAutoFit/>
          </a:bodyPr>
          <a:lstStyle/>
          <a:p>
            <a:pPr algn="r" defTabSz="914400">
              <a:lnSpc>
                <a:spcPct val="100000"/>
              </a:lnSpc>
              <a:spcAft>
                <a:spcPts val="1199"/>
              </a:spcAft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" name="PlaceHolder 2">
            <a:extLst>
              <a:ext uri="{FF2B5EF4-FFF2-40B4-BE49-F238E27FC236}">
                <a16:creationId xmlns:a16="http://schemas.microsoft.com/office/drawing/2014/main" id="{2D0F33EB-7F2A-27A5-A8BA-3C8E6063E61E}"/>
              </a:ext>
            </a:extLst>
          </p:cNvPr>
          <p:cNvSpPr txBox="1">
            <a:spLocks/>
          </p:cNvSpPr>
          <p:nvPr/>
        </p:nvSpPr>
        <p:spPr>
          <a:xfrm>
            <a:off x="8174377" y="133635"/>
            <a:ext cx="738127" cy="71628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3600" b="1" spc="-1" dirty="0">
                <a:solidFill>
                  <a:schemeClr val="dk1"/>
                </a:solidFill>
                <a:latin typeface="Inter Tight"/>
                <a:ea typeface="Inter Tight"/>
              </a:rPr>
              <a:t>05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3D3E2BD-8F67-F2F0-7619-0991C15994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343" t="45062" r="56873" b="24487"/>
          <a:stretch/>
        </p:blipFill>
        <p:spPr>
          <a:xfrm>
            <a:off x="641857" y="1912351"/>
            <a:ext cx="3882624" cy="28079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1151988-28D6-07D3-77EB-A6D1F21D2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183" y="1804647"/>
            <a:ext cx="2871556" cy="2915649"/>
          </a:xfrm>
          <a:prstGeom prst="rect">
            <a:avLst/>
          </a:prstGeom>
        </p:spPr>
      </p:pic>
      <p:sp>
        <p:nvSpPr>
          <p:cNvPr id="8" name="PlaceHolder 1">
            <a:extLst>
              <a:ext uri="{FF2B5EF4-FFF2-40B4-BE49-F238E27FC236}">
                <a16:creationId xmlns:a16="http://schemas.microsoft.com/office/drawing/2014/main" id="{547F730A-12A2-43C5-8DC6-02582D9588E6}"/>
              </a:ext>
            </a:extLst>
          </p:cNvPr>
          <p:cNvSpPr txBox="1">
            <a:spLocks/>
          </p:cNvSpPr>
          <p:nvPr/>
        </p:nvSpPr>
        <p:spPr>
          <a:xfrm>
            <a:off x="509289" y="284564"/>
            <a:ext cx="7529072" cy="85751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s-MX" sz="2400" b="1" spc="-1" dirty="0">
                <a:solidFill>
                  <a:schemeClr val="dk1"/>
                </a:solidFill>
                <a:latin typeface="Inter Tight"/>
                <a:ea typeface="Inter Tight"/>
              </a:rPr>
              <a:t>Resultados Generación de </a:t>
            </a:r>
            <a:r>
              <a:rPr lang="es-MX" sz="2400" b="1" spc="-1" dirty="0" err="1">
                <a:solidFill>
                  <a:schemeClr val="dk1"/>
                </a:solidFill>
                <a:latin typeface="Inter Tight"/>
                <a:ea typeface="Inter Tight"/>
              </a:rPr>
              <a:t>Embeddings</a:t>
            </a:r>
            <a:r>
              <a:rPr lang="es-MX" sz="2400" b="1" spc="-1" dirty="0">
                <a:solidFill>
                  <a:schemeClr val="dk1"/>
                </a:solidFill>
                <a:latin typeface="Inter Tight"/>
                <a:ea typeface="Inter Tight"/>
              </a:rPr>
              <a:t> Faciales con MTCNN + </a:t>
            </a:r>
            <a:r>
              <a:rPr lang="es-MX" sz="2400" b="1" spc="-1" dirty="0" err="1">
                <a:solidFill>
                  <a:schemeClr val="dk1"/>
                </a:solidFill>
                <a:latin typeface="Inter Tight"/>
                <a:ea typeface="Inter Tight"/>
              </a:rPr>
              <a:t>FaceNet</a:t>
            </a:r>
            <a:endParaRPr lang="fr-FR" sz="24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9" name="PlaceHolder 2">
            <a:extLst>
              <a:ext uri="{FF2B5EF4-FFF2-40B4-BE49-F238E27FC236}">
                <a16:creationId xmlns:a16="http://schemas.microsoft.com/office/drawing/2014/main" id="{37D90125-5BF1-D558-D847-C952A8D2ACCC}"/>
              </a:ext>
            </a:extLst>
          </p:cNvPr>
          <p:cNvSpPr txBox="1">
            <a:spLocks/>
          </p:cNvSpPr>
          <p:nvPr/>
        </p:nvSpPr>
        <p:spPr>
          <a:xfrm>
            <a:off x="345668" y="1197322"/>
            <a:ext cx="8251922" cy="60453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400" dirty="0"/>
              <a:t>Se usó MTCNN + </a:t>
            </a:r>
            <a:r>
              <a:rPr lang="es-MX" sz="1400" dirty="0" err="1"/>
              <a:t>FaceNet</a:t>
            </a:r>
            <a:r>
              <a:rPr lang="es-MX" sz="1400" dirty="0"/>
              <a:t> en la foto tomada por el profesor. El sistema detectó y reconoció rostros, confirmando con precisión quiénes estaban presentes en el salón de clase.</a:t>
            </a:r>
            <a:endParaRPr lang="en-US" sz="2000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5"/>
    </mc:Choice>
    <mc:Fallback>
      <p:transition spd="slow" advTm="509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2">
            <a:extLst>
              <a:ext uri="{FF2B5EF4-FFF2-40B4-BE49-F238E27FC236}">
                <a16:creationId xmlns:a16="http://schemas.microsoft.com/office/drawing/2014/main" id="{50146527-3F1E-7532-01CE-435A990C7060}"/>
              </a:ext>
            </a:extLst>
          </p:cNvPr>
          <p:cNvSpPr txBox="1">
            <a:spLocks/>
          </p:cNvSpPr>
          <p:nvPr/>
        </p:nvSpPr>
        <p:spPr>
          <a:xfrm>
            <a:off x="8174377" y="133635"/>
            <a:ext cx="738127" cy="71628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3600" b="1" spc="-1" dirty="0">
                <a:solidFill>
                  <a:schemeClr val="dk1"/>
                </a:solidFill>
                <a:latin typeface="Inter Tight"/>
                <a:ea typeface="Inter Tight"/>
              </a:rPr>
              <a:t>06</a:t>
            </a:r>
            <a:endParaRPr lang="fr-FR" sz="36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1">
            <a:extLst>
              <a:ext uri="{FF2B5EF4-FFF2-40B4-BE49-F238E27FC236}">
                <a16:creationId xmlns:a16="http://schemas.microsoft.com/office/drawing/2014/main" id="{51F45039-27D0-F6C4-74B1-D6AB82102EA7}"/>
              </a:ext>
            </a:extLst>
          </p:cNvPr>
          <p:cNvSpPr txBox="1">
            <a:spLocks/>
          </p:cNvSpPr>
          <p:nvPr/>
        </p:nvSpPr>
        <p:spPr>
          <a:xfrm>
            <a:off x="265630" y="230510"/>
            <a:ext cx="7294897" cy="85751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s-MX" sz="2400" b="1" spc="-1" dirty="0">
                <a:solidFill>
                  <a:schemeClr val="dk1"/>
                </a:solidFill>
                <a:latin typeface="Inter Tight"/>
                <a:ea typeface="Inter Tight"/>
              </a:rPr>
              <a:t>Resultados Exploración con </a:t>
            </a:r>
            <a:r>
              <a:rPr lang="es-MX" sz="2400" b="1" spc="-1" dirty="0" err="1">
                <a:solidFill>
                  <a:schemeClr val="dk1"/>
                </a:solidFill>
                <a:latin typeface="Inter Tight"/>
                <a:ea typeface="Inter Tight"/>
              </a:rPr>
              <a:t>Embeddings</a:t>
            </a:r>
            <a:r>
              <a:rPr lang="es-MX" sz="2400" b="1" spc="-1" dirty="0">
                <a:solidFill>
                  <a:schemeClr val="dk1"/>
                </a:solidFill>
                <a:latin typeface="Inter Tight"/>
                <a:ea typeface="Inter Tight"/>
              </a:rPr>
              <a:t> </a:t>
            </a:r>
            <a:r>
              <a:rPr lang="es-MX" sz="2400" b="1" spc="-1" dirty="0" err="1">
                <a:solidFill>
                  <a:schemeClr val="dk1"/>
                </a:solidFill>
                <a:latin typeface="Inter Tight"/>
                <a:ea typeface="Inter Tight"/>
              </a:rPr>
              <a:t>ArcFace</a:t>
            </a:r>
            <a:r>
              <a:rPr lang="es-MX" sz="2400" b="1" spc="-1" dirty="0">
                <a:solidFill>
                  <a:schemeClr val="dk1"/>
                </a:solidFill>
                <a:latin typeface="Inter Tight"/>
                <a:ea typeface="Inter Tight"/>
              </a:rPr>
              <a:t> (</a:t>
            </a:r>
            <a:r>
              <a:rPr lang="es-MX" sz="2400" b="1" spc="-1" dirty="0" err="1">
                <a:solidFill>
                  <a:schemeClr val="dk1"/>
                </a:solidFill>
                <a:latin typeface="Inter Tight"/>
                <a:ea typeface="Inter Tight"/>
              </a:rPr>
              <a:t>InsightFace</a:t>
            </a:r>
            <a:r>
              <a:rPr lang="es-MX" sz="2400" b="1" spc="-1" dirty="0">
                <a:solidFill>
                  <a:schemeClr val="dk1"/>
                </a:solidFill>
                <a:latin typeface="Inter Tight"/>
                <a:ea typeface="Inter Tight"/>
              </a:rPr>
              <a:t>)</a:t>
            </a:r>
            <a:endParaRPr lang="fr-FR" sz="2400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9BCC302-70E6-B07E-B55E-192F49DE5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51" y="1276698"/>
            <a:ext cx="5953125" cy="227603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4D076B9-8CAB-7C9F-702E-89CD8DAF9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52" y="3741415"/>
            <a:ext cx="5953125" cy="1171575"/>
          </a:xfrm>
          <a:prstGeom prst="rect">
            <a:avLst/>
          </a:prstGeom>
        </p:spPr>
      </p:pic>
      <p:sp>
        <p:nvSpPr>
          <p:cNvPr id="11" name="PlaceHolder 2">
            <a:extLst>
              <a:ext uri="{FF2B5EF4-FFF2-40B4-BE49-F238E27FC236}">
                <a16:creationId xmlns:a16="http://schemas.microsoft.com/office/drawing/2014/main" id="{EF24C2F8-B704-FEE7-9413-2E6F10419EF0}"/>
              </a:ext>
            </a:extLst>
          </p:cNvPr>
          <p:cNvSpPr txBox="1">
            <a:spLocks/>
          </p:cNvSpPr>
          <p:nvPr/>
        </p:nvSpPr>
        <p:spPr>
          <a:xfrm>
            <a:off x="6055453" y="1583344"/>
            <a:ext cx="2629877" cy="3560156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r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s-MX" sz="1700" dirty="0"/>
              <a:t>Con </a:t>
            </a:r>
            <a:r>
              <a:rPr lang="es-MX" sz="1700" dirty="0" err="1"/>
              <a:t>ArcFace</a:t>
            </a:r>
            <a:r>
              <a:rPr lang="es-MX" sz="1700" dirty="0"/>
              <a:t> (</a:t>
            </a:r>
            <a:r>
              <a:rPr lang="es-MX" sz="1700" dirty="0" err="1"/>
              <a:t>InsightFace</a:t>
            </a:r>
            <a:r>
              <a:rPr lang="es-MX" sz="1700" dirty="0"/>
              <a:t>), se procesó la foto del profesor. Al compararla con imágenes previas, se identificó a más estudiantes con alta precisión usando </a:t>
            </a:r>
            <a:r>
              <a:rPr lang="es-MX" sz="1700" dirty="0" err="1"/>
              <a:t>embeddings</a:t>
            </a:r>
            <a:r>
              <a:rPr lang="es-MX" sz="1700" dirty="0"/>
              <a:t> faciales.</a:t>
            </a:r>
            <a:endParaRPr lang="en-US" sz="1700" spc="-1" dirty="0">
              <a:solidFill>
                <a:schemeClr val="bg1">
                  <a:lumMod val="25000"/>
                </a:schemeClr>
              </a:solidFill>
              <a:latin typeface="Gill Sans MT" panose="020B05020201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0"/>
    </mc:Choice>
    <mc:Fallback>
      <p:transition spd="slow" advTm="2660"/>
    </mc:Fallback>
  </mc:AlternateContent>
</p:sld>
</file>

<file path=ppt/theme/theme1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Elegant Blue Gradients Portfolio by Slidesgo">
  <a:themeElements>
    <a:clrScheme name="Simple Light">
      <a:dk1>
        <a:srgbClr val="152C33"/>
      </a:dk1>
      <a:lt1>
        <a:srgbClr val="F2F8FA"/>
      </a:lt1>
      <a:dk2>
        <a:srgbClr val="89D3E8"/>
      </a:dk2>
      <a:lt2>
        <a:srgbClr val="8FADB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2C33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</TotalTime>
  <Words>249</Words>
  <Application>Microsoft Office PowerPoint</Application>
  <PresentationFormat>Presentación en pantalla (16:9)</PresentationFormat>
  <Paragraphs>27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27</vt:i4>
      </vt:variant>
      <vt:variant>
        <vt:lpstr>Títulos de diapositiva</vt:lpstr>
      </vt:variant>
      <vt:variant>
        <vt:i4>6</vt:i4>
      </vt:variant>
    </vt:vector>
  </HeadingPairs>
  <TitlesOfParts>
    <vt:vector size="39" baseType="lpstr">
      <vt:lpstr>Arial</vt:lpstr>
      <vt:lpstr>Gill Sans MT</vt:lpstr>
      <vt:lpstr>Inter Tight</vt:lpstr>
      <vt:lpstr>OpenSymbol</vt:lpstr>
      <vt:lpstr>Symbol</vt:lpstr>
      <vt:lpstr>Wingdings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Elegant Blue Gradients Portfolio by Slidesgo</vt:lpstr>
      <vt:lpstr>Slidesgo Final Pages</vt:lpstr>
      <vt:lpstr>Slidesgo Final Pages</vt:lpstr>
      <vt:lpstr>Presentación de PowerPoint</vt:lpstr>
      <vt:lpstr>Arquitectura de la solución</vt:lpstr>
      <vt:lpstr>Resultados Modelo de Clasificación de Género con CNN</vt:lpstr>
      <vt:lpstr>Presentación de PowerPoint</vt:lpstr>
      <vt:lpstr>Presentación de PowerPoint</vt:lpstr>
      <vt:lpstr>Presentación de PowerPoint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Lina Rozo</dc:creator>
  <cp:lastModifiedBy>Lina Manuela Rozo Clavijo</cp:lastModifiedBy>
  <cp:revision>5</cp:revision>
  <dcterms:modified xsi:type="dcterms:W3CDTF">2025-05-29T03:51:37Z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2025-05-29T00:08:54Z</dcterms:created>
  <dc:creator>Unknown Creator</dc:creator>
  <dc:description/>
  <dc:language>en-US</dc:language>
  <cp:lastModifiedBy>Unknown Creator</cp:lastModifiedBy>
  <dcterms:modified xsi:type="dcterms:W3CDTF">2025-05-29T00:08:54Z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